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9" r:id="rId4"/>
    <p:sldId id="261" r:id="rId5"/>
    <p:sldId id="260" r:id="rId6"/>
    <p:sldId id="269" r:id="rId7"/>
    <p:sldId id="262" r:id="rId8"/>
    <p:sldId id="264" r:id="rId9"/>
    <p:sldId id="266" r:id="rId10"/>
    <p:sldId id="265" r:id="rId11"/>
    <p:sldId id="274" r:id="rId12"/>
    <p:sldId id="267" r:id="rId13"/>
    <p:sldId id="271"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5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015EA76-EFE2-46F7-A14F-F5399F3B539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266301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15EA76-EFE2-46F7-A14F-F5399F3B539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2246479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15EA76-EFE2-46F7-A14F-F5399F3B539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163418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15EA76-EFE2-46F7-A14F-F5399F3B539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301500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15EA76-EFE2-46F7-A14F-F5399F3B5391}" type="datetimeFigureOut">
              <a:rPr lang="en-IN" smtClean="0"/>
              <a:t>23-02-2024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40101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015EA76-EFE2-46F7-A14F-F5399F3B539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157568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015EA76-EFE2-46F7-A14F-F5399F3B5391}" type="datetimeFigureOut">
              <a:rPr lang="en-IN" smtClean="0"/>
              <a:t>23-02-2024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78205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015EA76-EFE2-46F7-A14F-F5399F3B5391}" type="datetimeFigureOut">
              <a:rPr lang="en-IN" smtClean="0"/>
              <a:t>23-02-2024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327487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5EA76-EFE2-46F7-A14F-F5399F3B5391}" type="datetimeFigureOut">
              <a:rPr lang="en-IN" smtClean="0"/>
              <a:t>23-02-2024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338021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15EA76-EFE2-46F7-A14F-F5399F3B539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316227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15EA76-EFE2-46F7-A14F-F5399F3B5391}" type="datetimeFigureOut">
              <a:rPr lang="en-IN" smtClean="0"/>
              <a:t>23-02-2024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0285CF-CDCD-4961-BF62-2DCFB59674D7}" type="slidenum">
              <a:rPr lang="en-IN" smtClean="0"/>
              <a:t>‹#›</a:t>
            </a:fld>
            <a:endParaRPr lang="en-IN"/>
          </a:p>
        </p:txBody>
      </p:sp>
    </p:spTree>
    <p:extLst>
      <p:ext uri="{BB962C8B-B14F-4D97-AF65-F5344CB8AC3E}">
        <p14:creationId xmlns:p14="http://schemas.microsoft.com/office/powerpoint/2010/main" val="417754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5EA76-EFE2-46F7-A14F-F5399F3B5391}" type="datetimeFigureOut">
              <a:rPr lang="en-IN" smtClean="0"/>
              <a:t>23-02-2024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285CF-CDCD-4961-BF62-2DCFB59674D7}" type="slidenum">
              <a:rPr lang="en-IN" smtClean="0"/>
              <a:t>‹#›</a:t>
            </a:fld>
            <a:endParaRPr lang="en-IN"/>
          </a:p>
        </p:txBody>
      </p:sp>
    </p:spTree>
    <p:extLst>
      <p:ext uri="{BB962C8B-B14F-4D97-AF65-F5344CB8AC3E}">
        <p14:creationId xmlns:p14="http://schemas.microsoft.com/office/powerpoint/2010/main" val="7574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microsoft.com/office/2007/relationships/hdphoto" Target="../media/hdphoto8.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microsoft.com/office/2007/relationships/hdphoto" Target="../media/hdphoto4.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microsoft.com/office/2007/relationships/hdphoto" Target="../media/hdphoto5.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microsoft.com/office/2007/relationships/hdphoto" Target="../media/hdphoto6.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microsoft.com/office/2007/relationships/hdphoto" Target="../media/hdphoto7.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p:cNvSpPr txBox="1"/>
          <p:nvPr/>
        </p:nvSpPr>
        <p:spPr>
          <a:xfrm>
            <a:off x="3436523" y="2505670"/>
            <a:ext cx="5011441" cy="92333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5400" dirty="0" smtClean="0">
                <a:ln w="0"/>
                <a:effectLst>
                  <a:outerShdw blurRad="38100" dist="19050" dir="2700000" algn="tl" rotWithShape="0">
                    <a:schemeClr val="dk1">
                      <a:alpha val="40000"/>
                    </a:schemeClr>
                  </a:outerShdw>
                </a:effectLst>
              </a:rPr>
              <a:t>Analytical Report</a:t>
            </a:r>
            <a:endParaRPr lang="en-IN" sz="5400" dirty="0">
              <a:ln w="0"/>
              <a:effectLst>
                <a:outerShdw blurRad="38100" dist="19050" dir="2700000" algn="tl" rotWithShape="0">
                  <a:schemeClr val="dk1">
                    <a:alpha val="40000"/>
                  </a:schemeClr>
                </a:outerShdw>
              </a:effectLst>
            </a:endParaRPr>
          </a:p>
        </p:txBody>
      </p:sp>
      <p:sp>
        <p:nvSpPr>
          <p:cNvPr id="4" name="TextBox 3"/>
          <p:cNvSpPr txBox="1"/>
          <p:nvPr/>
        </p:nvSpPr>
        <p:spPr>
          <a:xfrm>
            <a:off x="4322402" y="4596557"/>
            <a:ext cx="2733490" cy="1200329"/>
          </a:xfrm>
          <a:prstGeom prst="rect">
            <a:avLst/>
          </a:prstGeom>
          <a:noFill/>
        </p:spPr>
        <p:txBody>
          <a:bodyPr wrap="square" rtlCol="0">
            <a:spAutoFit/>
          </a:bodyPr>
          <a:lstStyle/>
          <a:p>
            <a:pPr algn="ctr"/>
            <a:r>
              <a:rPr lang="en-IN" sz="3600" dirty="0" smtClean="0"/>
              <a:t>By</a:t>
            </a:r>
          </a:p>
          <a:p>
            <a:pPr algn="ctr"/>
            <a:r>
              <a:rPr lang="en-IN" sz="3600" dirty="0" smtClean="0"/>
              <a:t>Durga Kudale</a:t>
            </a:r>
            <a:endParaRPr lang="en-IN" sz="36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04219783"/>
      </p:ext>
    </p:extLst>
  </p:cSld>
  <p:clrMapOvr>
    <a:masterClrMapping/>
  </p:clrMapOvr>
  <mc:AlternateContent xmlns:mc="http://schemas.openxmlformats.org/markup-compatibility/2006">
    <mc:Choice xmlns:p14="http://schemas.microsoft.com/office/powerpoint/2010/main" Requires="p14">
      <p:transition spd="slow" p14:dur="2000" advTm="15892"/>
    </mc:Choice>
    <mc:Fallback>
      <p:transition spd="slow" advTm="15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1999" cy="5900468"/>
          </a:xfrm>
          <a:prstGeom prst="rect">
            <a:avLst/>
          </a:prstGeom>
        </p:spPr>
      </p:pic>
      <p:sp>
        <p:nvSpPr>
          <p:cNvPr id="3" name="Rectangle 2"/>
          <p:cNvSpPr/>
          <p:nvPr/>
        </p:nvSpPr>
        <p:spPr>
          <a:xfrm>
            <a:off x="-1" y="5968852"/>
            <a:ext cx="12191999" cy="646331"/>
          </a:xfrm>
          <a:prstGeom prst="rect">
            <a:avLst/>
          </a:prstGeom>
        </p:spPr>
        <p:txBody>
          <a:bodyPr wrap="square">
            <a:spAutoFit/>
          </a:bodyPr>
          <a:lstStyle/>
          <a:p>
            <a:pPr algn="just"/>
            <a:r>
              <a:rPr lang="en-IN" dirty="0"/>
              <a:t>Regarding fourth scenario, Map chart states that apart from United Kingdom Netherlands, Ireland,  Germany, France and Australia generate large profit and revenue. And the company should invest more in these nations to boost product demand. </a:t>
            </a:r>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1027937"/>
      </p:ext>
    </p:extLst>
  </p:cSld>
  <p:clrMapOvr>
    <a:masterClrMapping/>
  </p:clrMapOvr>
  <mc:AlternateContent xmlns:mc="http://schemas.openxmlformats.org/markup-compatibility/2006">
    <mc:Choice xmlns:p14="http://schemas.microsoft.com/office/powerpoint/2010/main" Requires="p14">
      <p:transition spd="slow" p14:dur="2000" advTm="58448"/>
    </mc:Choice>
    <mc:Fallback>
      <p:transition spd="slow" advTm="5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3239"/>
          <a:stretch/>
        </p:blipFill>
        <p:spPr>
          <a:xfrm>
            <a:off x="0" y="0"/>
            <a:ext cx="12192000" cy="7587879"/>
          </a:xfrm>
          <a:prstGeom prst="rect">
            <a:avLst/>
          </a:prstGeom>
        </p:spPr>
      </p:pic>
      <p:sp>
        <p:nvSpPr>
          <p:cNvPr id="2" name="Title 1"/>
          <p:cNvSpPr txBox="1">
            <a:spLocks/>
          </p:cNvSpPr>
          <p:nvPr/>
        </p:nvSpPr>
        <p:spPr>
          <a:xfrm>
            <a:off x="379562" y="2294626"/>
            <a:ext cx="10887953" cy="2475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dirty="0" smtClean="0">
                <a:latin typeface="Arial Rounded MT Bold" panose="020F0704030504030204" pitchFamily="34" charset="0"/>
              </a:rPr>
              <a:t>Summary</a:t>
            </a:r>
          </a:p>
          <a:p>
            <a:pPr algn="ctr"/>
            <a:endParaRPr lang="en-IN" sz="4800" b="1" dirty="0">
              <a:latin typeface="Arial Rounded MT Bold" panose="020F07040305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54539516"/>
      </p:ext>
    </p:extLst>
  </p:cSld>
  <p:clrMapOvr>
    <a:masterClrMapping/>
  </p:clrMapOvr>
  <mc:AlternateContent xmlns:mc="http://schemas.openxmlformats.org/markup-compatibility/2006">
    <mc:Choice xmlns:p14="http://schemas.microsoft.com/office/powerpoint/2010/main" Requires="p14">
      <p:transition spd="slow" p14:dur="2000" advTm="8216"/>
    </mc:Choice>
    <mc:Fallback>
      <p:transition spd="slow" advTm="8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4445998"/>
      </p:ext>
    </p:extLst>
  </p:cSld>
  <p:clrMapOvr>
    <a:masterClrMapping/>
  </p:clrMapOvr>
  <mc:AlternateContent xmlns:mc="http://schemas.openxmlformats.org/markup-compatibility/2006">
    <mc:Choice xmlns:p14="http://schemas.microsoft.com/office/powerpoint/2010/main" Requires="p14">
      <p:transition spd="slow" p14:dur="2000" advTm="58264"/>
    </mc:Choice>
    <mc:Fallback>
      <p:transition spd="slow" advTm="5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6883" y="2424023"/>
            <a:ext cx="5163489" cy="1015663"/>
          </a:xfrm>
          <a:prstGeom prst="rect">
            <a:avLst/>
          </a:prstGeom>
          <a:noFill/>
        </p:spPr>
        <p:txBody>
          <a:bodyPr wrap="square" rtlCol="0">
            <a:spAutoFit/>
          </a:bodyPr>
          <a:lstStyle/>
          <a:p>
            <a:pPr algn="ctr"/>
            <a:r>
              <a:rPr lang="en-IN" sz="6000" dirty="0" smtClean="0">
                <a:latin typeface="Bell MT" panose="02020503060305020303" pitchFamily="18" charset="0"/>
              </a:rPr>
              <a:t>Conclusion</a:t>
            </a:r>
            <a:endParaRPr lang="en-IN" sz="6000" dirty="0">
              <a:latin typeface="Bell MT" panose="02020503060305020303"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5539029"/>
      </p:ext>
    </p:extLst>
  </p:cSld>
  <p:clrMapOvr>
    <a:masterClrMapping/>
  </p:clrMapOvr>
  <mc:AlternateContent xmlns:mc="http://schemas.openxmlformats.org/markup-compatibility/2006">
    <mc:Choice xmlns:p14="http://schemas.microsoft.com/office/powerpoint/2010/main" Requires="p14">
      <p:transition spd="slow" p14:dur="2000" advTm="44282"/>
    </mc:Choice>
    <mc:Fallback>
      <p:transition spd="slow" advTm="4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1283" y="2553419"/>
            <a:ext cx="3637791" cy="1015663"/>
          </a:xfrm>
          <a:prstGeom prst="rect">
            <a:avLst/>
          </a:prstGeom>
          <a:noFill/>
        </p:spPr>
        <p:txBody>
          <a:bodyPr wrap="none" rtlCol="0">
            <a:spAutoFit/>
          </a:bodyPr>
          <a:lstStyle/>
          <a:p>
            <a:pPr algn="ctr"/>
            <a:r>
              <a:rPr lang="en-IN" sz="6000" dirty="0" smtClean="0"/>
              <a:t>Thank You!</a:t>
            </a:r>
            <a:endParaRPr lang="en-IN" sz="6000" dirty="0"/>
          </a:p>
        </p:txBody>
      </p:sp>
    </p:spTree>
    <p:extLst>
      <p:ext uri="{BB962C8B-B14F-4D97-AF65-F5344CB8AC3E}">
        <p14:creationId xmlns:p14="http://schemas.microsoft.com/office/powerpoint/2010/main" val="2088065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53" y="0"/>
            <a:ext cx="10515600" cy="1325563"/>
          </a:xfrm>
        </p:spPr>
        <p:txBody>
          <a:bodyPr vert="horz" lIns="91440" tIns="45720" rIns="91440" bIns="45720" rtlCol="0" anchor="ctr">
            <a:normAutofit/>
          </a:bodyPr>
          <a:lstStyle/>
          <a:p>
            <a:pPr algn="ctr"/>
            <a:r>
              <a:rPr lang="en-IN" b="1" dirty="0">
                <a:solidFill>
                  <a:srgbClr val="0070C0"/>
                </a:solidFill>
                <a:latin typeface="Arial Rounded MT Bold" panose="020F0704030504030204" pitchFamily="34" charset="0"/>
              </a:rPr>
              <a:t>Todays’ Agenda</a:t>
            </a:r>
          </a:p>
        </p:txBody>
      </p:sp>
      <p:sp>
        <p:nvSpPr>
          <p:cNvPr id="3" name="Content Placeholder 2"/>
          <p:cNvSpPr>
            <a:spLocks noGrp="1"/>
          </p:cNvSpPr>
          <p:nvPr>
            <p:ph idx="1"/>
          </p:nvPr>
        </p:nvSpPr>
        <p:spPr/>
        <p:txBody>
          <a:bodyPr vert="horz" lIns="91440" tIns="45720" rIns="91440" bIns="45720" rtlCol="0">
            <a:normAutofit/>
          </a:bodyPr>
          <a:lstStyle/>
          <a:p>
            <a:r>
              <a:rPr lang="en-IN" sz="3600" dirty="0"/>
              <a:t>Introduction</a:t>
            </a:r>
          </a:p>
          <a:p>
            <a:r>
              <a:rPr lang="en-IN" sz="3600" dirty="0"/>
              <a:t>Problem</a:t>
            </a:r>
          </a:p>
          <a:p>
            <a:r>
              <a:rPr lang="en-IN" sz="3600" dirty="0"/>
              <a:t>Process</a:t>
            </a:r>
          </a:p>
          <a:p>
            <a:r>
              <a:rPr lang="en-IN" sz="3600" dirty="0"/>
              <a:t>Insights</a:t>
            </a:r>
          </a:p>
          <a:p>
            <a:r>
              <a:rPr lang="en-IN" sz="3600" dirty="0"/>
              <a:t>Summary</a:t>
            </a:r>
          </a:p>
          <a:p>
            <a:endParaRPr lang="en-IN" sz="3600" dirty="0"/>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75849" y="910558"/>
            <a:ext cx="5693433" cy="6016453"/>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81339183"/>
      </p:ext>
    </p:extLst>
  </p:cSld>
  <p:clrMapOvr>
    <a:masterClrMapping/>
  </p:clrMapOvr>
  <mc:AlternateContent xmlns:mc="http://schemas.openxmlformats.org/markup-compatibility/2006">
    <mc:Choice xmlns:p14="http://schemas.microsoft.com/office/powerpoint/2010/main" Requires="p14">
      <p:transition spd="slow" p14:dur="2000" advTm="50886"/>
    </mc:Choice>
    <mc:Fallback>
      <p:transition spd="slow" advTm="50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55" y="105817"/>
            <a:ext cx="11854218" cy="1231663"/>
          </a:xfrm>
        </p:spPr>
        <p:txBody>
          <a:bodyPr>
            <a:normAutofit/>
          </a:bodyPr>
          <a:lstStyle/>
          <a:p>
            <a:pPr algn="ctr"/>
            <a:r>
              <a:rPr lang="en-IN" b="1" dirty="0" smtClean="0">
                <a:solidFill>
                  <a:srgbClr val="0070C0"/>
                </a:solidFill>
                <a:latin typeface="Arial Rounded MT Bold" panose="020F0704030504030204" pitchFamily="34" charset="0"/>
              </a:rPr>
              <a:t>Online Retail</a:t>
            </a:r>
            <a:endParaRPr lang="en-IN" b="1" dirty="0">
              <a:solidFill>
                <a:srgbClr val="0070C0"/>
              </a:solidFill>
              <a:latin typeface="Arial Rounded MT Bold" panose="020F0704030504030204" pitchFamily="34" charset="0"/>
            </a:endParaRPr>
          </a:p>
        </p:txBody>
      </p:sp>
      <p:sp>
        <p:nvSpPr>
          <p:cNvPr id="3" name="Content Placeholder 2"/>
          <p:cNvSpPr>
            <a:spLocks noGrp="1"/>
          </p:cNvSpPr>
          <p:nvPr>
            <p:ph idx="1"/>
          </p:nvPr>
        </p:nvSpPr>
        <p:spPr>
          <a:xfrm>
            <a:off x="0" y="1337480"/>
            <a:ext cx="6449705" cy="5520520"/>
          </a:xfrm>
        </p:spPr>
        <p:txBody>
          <a:bodyPr>
            <a:normAutofit fontScale="92500"/>
          </a:bodyPr>
          <a:lstStyle/>
          <a:p>
            <a:r>
              <a:rPr lang="en-IN" sz="3600" dirty="0"/>
              <a:t>Online retail refers to the process of selling goods and services over the internet</a:t>
            </a:r>
            <a:r>
              <a:rPr lang="en-IN" sz="3600" dirty="0" smtClean="0"/>
              <a:t>.</a:t>
            </a:r>
          </a:p>
          <a:p>
            <a:r>
              <a:rPr lang="en-IN" sz="3600" dirty="0"/>
              <a:t>Growth of Online Retail Industry: Provide statistics on the growth of online retail globally and in key markets.</a:t>
            </a:r>
          </a:p>
          <a:p>
            <a:r>
              <a:rPr lang="en-IN" sz="3600" dirty="0"/>
              <a:t>Importance of Analytics in Online Retail: Explain how analytics helps online retailers make data-driven decisions to improve performance.</a:t>
            </a:r>
          </a:p>
          <a:p>
            <a:endParaRPr lang="en-IN" sz="3600" dirty="0"/>
          </a:p>
        </p:txBody>
      </p:sp>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12917" b="99583" l="47578" r="99922"/>
                    </a14:imgEffect>
                  </a14:imgLayer>
                </a14:imgProps>
              </a:ext>
              <a:ext uri="{28A0092B-C50C-407E-A947-70E740481C1C}">
                <a14:useLocalDpi xmlns:a14="http://schemas.microsoft.com/office/drawing/2010/main" val="0"/>
              </a:ext>
            </a:extLst>
          </a:blip>
          <a:srcRect l="47570" t="13025" r="-1"/>
          <a:stretch/>
        </p:blipFill>
        <p:spPr>
          <a:xfrm>
            <a:off x="6449705" y="1659233"/>
            <a:ext cx="5386315" cy="412909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77642143"/>
      </p:ext>
    </p:extLst>
  </p:cSld>
  <p:clrMapOvr>
    <a:masterClrMapping/>
  </p:clrMapOvr>
  <mc:AlternateContent xmlns:mc="http://schemas.openxmlformats.org/markup-compatibility/2006">
    <mc:Choice xmlns:p14="http://schemas.microsoft.com/office/powerpoint/2010/main" Requires="p14">
      <p:transition spd="slow" p14:dur="2000" advTm="29056"/>
    </mc:Choice>
    <mc:Fallback>
      <p:transition spd="slow" advTm="2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ctr"/>
            <a:r>
              <a:rPr lang="en-IN" b="1" dirty="0">
                <a:solidFill>
                  <a:srgbClr val="0070C0"/>
                </a:solidFill>
                <a:latin typeface="Arial Rounded MT Bold" panose="020F0704030504030204" pitchFamily="34" charset="0"/>
              </a:rPr>
              <a:t>Problem</a:t>
            </a:r>
          </a:p>
        </p:txBody>
      </p:sp>
      <p:sp>
        <p:nvSpPr>
          <p:cNvPr id="3" name="Content Placeholder 2"/>
          <p:cNvSpPr>
            <a:spLocks noGrp="1"/>
          </p:cNvSpPr>
          <p:nvPr>
            <p:ph idx="1"/>
          </p:nvPr>
        </p:nvSpPr>
        <p:spPr/>
        <p:txBody>
          <a:bodyPr vert="horz" lIns="91440" tIns="45720" rIns="91440" bIns="45720" rtlCol="0">
            <a:normAutofit/>
          </a:bodyPr>
          <a:lstStyle/>
          <a:p>
            <a:pPr algn="just"/>
            <a:r>
              <a:rPr lang="en-IN" sz="3600" dirty="0"/>
              <a:t>The CEO and CMO to provide visuals on the metrics that they wish to analyse for the online retail store.</a:t>
            </a:r>
          </a:p>
          <a:p>
            <a:pPr algn="just"/>
            <a:r>
              <a:rPr lang="en-IN" sz="3600" dirty="0"/>
              <a:t>They want to understand how their business is performing and what areas are the key strengths of the company. </a:t>
            </a:r>
          </a:p>
          <a:p>
            <a:pPr algn="just"/>
            <a:r>
              <a:rPr lang="en-IN" sz="3600" dirty="0"/>
              <a:t>They are also focused on identifying opportunities that would lead to growth and generate more revenue in the future.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7007961"/>
      </p:ext>
    </p:extLst>
  </p:cSld>
  <p:clrMapOvr>
    <a:masterClrMapping/>
  </p:clrMapOvr>
  <mc:AlternateContent xmlns:mc="http://schemas.openxmlformats.org/markup-compatibility/2006">
    <mc:Choice xmlns:p14="http://schemas.microsoft.com/office/powerpoint/2010/main" Requires="p14">
      <p:transition spd="slow" p14:dur="2000" advTm="28519"/>
    </mc:Choice>
    <mc:Fallback>
      <p:transition spd="slow" advTm="28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51700"/>
          </a:xfrm>
        </p:spPr>
        <p:txBody>
          <a:bodyPr vert="horz" lIns="91440" tIns="45720" rIns="91440" bIns="45720" rtlCol="0" anchor="ctr">
            <a:normAutofit/>
          </a:bodyPr>
          <a:lstStyle/>
          <a:p>
            <a:pPr algn="ctr"/>
            <a:r>
              <a:rPr lang="en-IN" b="1" dirty="0">
                <a:solidFill>
                  <a:srgbClr val="0070C0"/>
                </a:solidFill>
                <a:latin typeface="Arial Rounded MT Bold" panose="020F0704030504030204" pitchFamily="34" charset="0"/>
              </a:rPr>
              <a:t>Data understanding and Data Cleaning</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156166"/>
            <a:ext cx="8120419" cy="5701834"/>
          </a:xfrm>
        </p:spPr>
      </p:pic>
      <p:sp>
        <p:nvSpPr>
          <p:cNvPr id="5" name="TextBox 4"/>
          <p:cNvSpPr txBox="1"/>
          <p:nvPr/>
        </p:nvSpPr>
        <p:spPr>
          <a:xfrm>
            <a:off x="8566771" y="1579246"/>
            <a:ext cx="3178877" cy="4154984"/>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t>File is in .</a:t>
            </a:r>
            <a:r>
              <a:rPr lang="en-IN" sz="2400" dirty="0" err="1" smtClean="0"/>
              <a:t>xlsx</a:t>
            </a:r>
            <a:r>
              <a:rPr lang="en-IN" sz="2400" dirty="0" smtClean="0"/>
              <a:t> and it has 541910 records.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smtClean="0"/>
              <a:t>Check </a:t>
            </a:r>
            <a:r>
              <a:rPr lang="en-IN" sz="2400" dirty="0"/>
              <a:t>that the quantity should not be </a:t>
            </a:r>
            <a:r>
              <a:rPr lang="en-IN" sz="2400" dirty="0" smtClean="0"/>
              <a:t>below 1 unit</a:t>
            </a:r>
          </a:p>
          <a:p>
            <a:endParaRPr lang="en-IN" sz="2400" dirty="0"/>
          </a:p>
          <a:p>
            <a:pPr marL="285750" indent="-285750">
              <a:buFont typeface="Arial" panose="020B0604020202020204" pitchFamily="34" charset="0"/>
              <a:buChar char="•"/>
            </a:pPr>
            <a:r>
              <a:rPr lang="en-IN" sz="2400" dirty="0" smtClean="0"/>
              <a:t> Check that the Unit price should not be below $0</a:t>
            </a:r>
          </a:p>
          <a:p>
            <a:endParaRPr lang="en-IN"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1263086"/>
      </p:ext>
    </p:extLst>
  </p:cSld>
  <p:clrMapOvr>
    <a:masterClrMapping/>
  </p:clrMapOvr>
  <mc:AlternateContent xmlns:mc="http://schemas.openxmlformats.org/markup-compatibility/2006">
    <mc:Choice xmlns:p14="http://schemas.microsoft.com/office/powerpoint/2010/main" Requires="p14">
      <p:transition spd="slow" p14:dur="2000" advTm="44264"/>
    </mc:Choice>
    <mc:Fallback>
      <p:transition spd="slow" advTm="4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3239"/>
          <a:stretch/>
        </p:blipFill>
        <p:spPr>
          <a:xfrm>
            <a:off x="0" y="0"/>
            <a:ext cx="12192000" cy="7587879"/>
          </a:xfrm>
          <a:prstGeom prst="rect">
            <a:avLst/>
          </a:prstGeom>
        </p:spPr>
      </p:pic>
      <p:sp>
        <p:nvSpPr>
          <p:cNvPr id="2" name="Title 1"/>
          <p:cNvSpPr txBox="1">
            <a:spLocks/>
          </p:cNvSpPr>
          <p:nvPr/>
        </p:nvSpPr>
        <p:spPr>
          <a:xfrm>
            <a:off x="422694" y="2820837"/>
            <a:ext cx="10887953" cy="1794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dirty="0" smtClean="0">
                <a:latin typeface="Arial Rounded MT Bold" panose="020F0704030504030204" pitchFamily="34" charset="0"/>
              </a:rPr>
              <a:t>Retail </a:t>
            </a:r>
            <a:r>
              <a:rPr lang="en-IN" sz="4800" b="1" dirty="0" smtClean="0">
                <a:latin typeface="Arial Rounded MT Bold" panose="020F0704030504030204" pitchFamily="34" charset="0"/>
              </a:rPr>
              <a:t>Insights </a:t>
            </a:r>
            <a:r>
              <a:rPr lang="en-IN" sz="4800" b="1" dirty="0" smtClean="0">
                <a:latin typeface="Arial Rounded MT Bold" panose="020F0704030504030204" pitchFamily="34" charset="0"/>
              </a:rPr>
              <a:t>And</a:t>
            </a:r>
          </a:p>
          <a:p>
            <a:pPr algn="ctr"/>
            <a:r>
              <a:rPr lang="en-IN" sz="4800" b="1" dirty="0" smtClean="0">
                <a:latin typeface="Arial Rounded MT Bold" panose="020F0704030504030204" pitchFamily="34" charset="0"/>
              </a:rPr>
              <a:t>Summary</a:t>
            </a:r>
            <a:endParaRPr lang="en-IN" sz="4800" b="1" dirty="0">
              <a:latin typeface="Arial Rounded MT Bold" panose="020F070403050403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22484474"/>
      </p:ext>
    </p:extLst>
  </p:cSld>
  <p:clrMapOvr>
    <a:masterClrMapping/>
  </p:clrMapOvr>
  <mc:AlternateContent xmlns:mc="http://schemas.openxmlformats.org/markup-compatibility/2006">
    <mc:Choice xmlns:p14="http://schemas.microsoft.com/office/powerpoint/2010/main" Requires="p14">
      <p:transition spd="slow" p14:dur="2000" advTm="17311"/>
    </mc:Choice>
    <mc:Fallback>
      <p:transition spd="slow" advTm="1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277" y="-1837"/>
            <a:ext cx="12204277" cy="5332962"/>
          </a:xfrm>
        </p:spPr>
      </p:pic>
      <p:sp>
        <p:nvSpPr>
          <p:cNvPr id="2" name="Rectangle 1"/>
          <p:cNvSpPr/>
          <p:nvPr/>
        </p:nvSpPr>
        <p:spPr>
          <a:xfrm>
            <a:off x="82614" y="5511174"/>
            <a:ext cx="11979215" cy="923330"/>
          </a:xfrm>
          <a:prstGeom prst="rect">
            <a:avLst/>
          </a:prstGeom>
        </p:spPr>
        <p:txBody>
          <a:bodyPr wrap="square">
            <a:spAutoFit/>
          </a:bodyPr>
          <a:lstStyle/>
          <a:p>
            <a:pPr algn="just"/>
            <a:r>
              <a:rPr lang="en-IN" dirty="0"/>
              <a:t>According to our statistical analysis the sales from January to August are stable. The increasing revenue begins in September till November. November show high revenue with 1.51M. This analysis shows how seasonality happens in last four months of the year 2011.</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63701161"/>
      </p:ext>
    </p:extLst>
  </p:cSld>
  <p:clrMapOvr>
    <a:masterClrMapping/>
  </p:clrMapOvr>
  <mc:AlternateContent xmlns:mc="http://schemas.openxmlformats.org/markup-compatibility/2006">
    <mc:Choice xmlns:p14="http://schemas.microsoft.com/office/powerpoint/2010/main" Requires="p14">
      <p:transition spd="slow" p14:dur="2000" advTm="69600"/>
    </mc:Choice>
    <mc:Fallback>
      <p:transition spd="slow" advTm="6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5173981"/>
          </a:xfrm>
          <a:prstGeom prst="rect">
            <a:avLst/>
          </a:prstGeom>
        </p:spPr>
      </p:pic>
      <p:sp>
        <p:nvSpPr>
          <p:cNvPr id="2" name="Rectangle 1"/>
          <p:cNvSpPr/>
          <p:nvPr/>
        </p:nvSpPr>
        <p:spPr>
          <a:xfrm>
            <a:off x="0" y="5546633"/>
            <a:ext cx="12191999" cy="646331"/>
          </a:xfrm>
          <a:prstGeom prst="rect">
            <a:avLst/>
          </a:prstGeom>
        </p:spPr>
        <p:txBody>
          <a:bodyPr wrap="square">
            <a:spAutoFit/>
          </a:bodyPr>
          <a:lstStyle/>
          <a:p>
            <a:pPr algn="just"/>
            <a:r>
              <a:rPr lang="en-IN" dirty="0"/>
              <a:t>According to data quantity and revenue are quite high in countries like Netherlands, Ireland,  Germany, and France. These markets I will propose to concentrating on this countries.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64522317"/>
      </p:ext>
    </p:extLst>
  </p:cSld>
  <p:clrMapOvr>
    <a:masterClrMapping/>
  </p:clrMapOvr>
  <mc:AlternateContent xmlns:mc="http://schemas.openxmlformats.org/markup-compatibility/2006">
    <mc:Choice xmlns:p14="http://schemas.microsoft.com/office/powerpoint/2010/main" Requires="p14">
      <p:transition spd="slow" p14:dur="2000" advTm="55311"/>
    </mc:Choice>
    <mc:Fallback>
      <p:transition spd="slow" advTm="5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5348377"/>
          </a:xfrm>
          <a:prstGeom prst="rect">
            <a:avLst/>
          </a:prstGeom>
        </p:spPr>
      </p:pic>
      <p:sp>
        <p:nvSpPr>
          <p:cNvPr id="3" name="Rectangle 2"/>
          <p:cNvSpPr/>
          <p:nvPr/>
        </p:nvSpPr>
        <p:spPr>
          <a:xfrm>
            <a:off x="0" y="5519799"/>
            <a:ext cx="12192000" cy="923330"/>
          </a:xfrm>
          <a:prstGeom prst="rect">
            <a:avLst/>
          </a:prstGeom>
        </p:spPr>
        <p:txBody>
          <a:bodyPr wrap="square">
            <a:spAutoFit/>
          </a:bodyPr>
          <a:lstStyle/>
          <a:p>
            <a:pPr algn="just"/>
            <a:r>
              <a:rPr lang="en-IN" dirty="0"/>
              <a:t>According to Third scenario there are not many differences between the top 10 costumers. The highest consumer spends  17 % more than the second highest consumer. That the company does not rely only on a small number of consumers to generate income.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30975352"/>
      </p:ext>
    </p:extLst>
  </p:cSld>
  <p:clrMapOvr>
    <a:masterClrMapping/>
  </p:clrMapOvr>
  <mc:AlternateContent xmlns:mc="http://schemas.openxmlformats.org/markup-compatibility/2006">
    <mc:Choice xmlns:p14="http://schemas.microsoft.com/office/powerpoint/2010/main" Requires="p14">
      <p:transition spd="slow" p14:dur="2000" advTm="47664"/>
    </mc:Choice>
    <mc:Fallback>
      <p:transition spd="slow" advTm="4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41942-Online shopping ppt-online shopping ppt template</Template>
  <TotalTime>317</TotalTime>
  <Words>342</Words>
  <Application>Microsoft Office PowerPoint</Application>
  <PresentationFormat>Widescreen</PresentationFormat>
  <Paragraphs>32</Paragraphs>
  <Slides>14</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Rounded MT Bold</vt:lpstr>
      <vt:lpstr>Bell MT</vt:lpstr>
      <vt:lpstr>Calibri</vt:lpstr>
      <vt:lpstr>Calibri Light</vt:lpstr>
      <vt:lpstr>Office Theme</vt:lpstr>
      <vt:lpstr>PowerPoint Presentation</vt:lpstr>
      <vt:lpstr>Todays’ Agenda</vt:lpstr>
      <vt:lpstr>Online Retail</vt:lpstr>
      <vt:lpstr>Problem</vt:lpstr>
      <vt:lpstr>Data understanding and 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Durga</dc:creator>
  <cp:lastModifiedBy>Durga</cp:lastModifiedBy>
  <cp:revision>25</cp:revision>
  <dcterms:created xsi:type="dcterms:W3CDTF">2024-02-20T10:22:30Z</dcterms:created>
  <dcterms:modified xsi:type="dcterms:W3CDTF">2024-02-23T11:28:07Z</dcterms:modified>
</cp:coreProperties>
</file>